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4630400" cy="8229600"/>
  <p:notesSz cx="8229600" cy="14630400"/>
  <p:embeddedFontLst>
    <p:embeddedFont>
      <p:font typeface="Montserrat" panose="00000500000000000000" pitchFamily="2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6" d="100"/>
          <a:sy n="66" d="100"/>
        </p:scale>
        <p:origin x="72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813983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3402092"/>
            <a:ext cx="131137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OCD Patient Dataset: Demographics &amp; Clinical Data Analysis</a:t>
            </a:r>
            <a:endParaRPr lang="en-US" sz="44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489591"/>
            <a:ext cx="6917888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Model Evaluation &amp; Insights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2743795"/>
            <a:ext cx="377023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Voting Classifier Performance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58309" y="3316605"/>
            <a:ext cx="629257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ensemble Voting Classifier achieved an accuracy of approximately </a:t>
            </a:r>
            <a:r>
              <a:rPr lang="en-US" sz="1700" b="1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30.5%</a:t>
            </a: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.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758309" y="4204930"/>
            <a:ext cx="6292572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Confusion Matrix:</a:t>
            </a: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Detailed analysis revealed specific areas of misclassification, indicating challenges in distinguishing certain medication categories.</a:t>
            </a:r>
            <a:endParaRPr lang="en-US" sz="1700" dirty="0"/>
          </a:p>
        </p:txBody>
      </p:sp>
      <p:sp>
        <p:nvSpPr>
          <p:cNvPr id="6" name="Text 4"/>
          <p:cNvSpPr/>
          <p:nvPr/>
        </p:nvSpPr>
        <p:spPr>
          <a:xfrm>
            <a:off x="758309" y="5320784"/>
            <a:ext cx="6292572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Challenges:</a:t>
            </a: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This suggests room for improvement in feature engineering and addressing potential class imbalance within the dataset.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7587139" y="2743795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Key Data Insights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587139" y="3316605"/>
            <a:ext cx="6292572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Demographics:</a:t>
            </a: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Gender and Ethnicity show balanced representation, ensuring broad applicability of findings.</a:t>
            </a:r>
            <a:endParaRPr lang="en-US" sz="1700" dirty="0"/>
          </a:p>
        </p:txBody>
      </p:sp>
      <p:sp>
        <p:nvSpPr>
          <p:cNvPr id="9" name="Text 7"/>
          <p:cNvSpPr/>
          <p:nvPr/>
        </p:nvSpPr>
        <p:spPr>
          <a:xfrm>
            <a:off x="7587139" y="4432459"/>
            <a:ext cx="629257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Comorbidity:</a:t>
            </a: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A significant portion of patients presented with comorbid anxiety or depression.</a:t>
            </a:r>
            <a:endParaRPr lang="en-US" sz="1700" dirty="0"/>
          </a:p>
        </p:txBody>
      </p:sp>
      <p:sp>
        <p:nvSpPr>
          <p:cNvPr id="10" name="Text 8"/>
          <p:cNvSpPr/>
          <p:nvPr/>
        </p:nvSpPr>
        <p:spPr>
          <a:xfrm>
            <a:off x="7587139" y="5201603"/>
            <a:ext cx="629257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Medication Trends:</a:t>
            </a: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The majority of patients were prescribed SSRIs.</a:t>
            </a:r>
            <a:endParaRPr lang="en-US" sz="1700" dirty="0"/>
          </a:p>
        </p:txBody>
      </p:sp>
      <p:sp>
        <p:nvSpPr>
          <p:cNvPr id="11" name="Text 9"/>
          <p:cNvSpPr/>
          <p:nvPr/>
        </p:nvSpPr>
        <p:spPr>
          <a:xfrm>
            <a:off x="7587139" y="5970746"/>
            <a:ext cx="629257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Severity Link:</a:t>
            </a: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Symptom duration demonstrated a strong correlation with overall Y-BOCS severity scores.</a:t>
            </a:r>
            <a:endParaRPr lang="en-US" sz="17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933694"/>
            <a:ext cx="7796927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Conclusion &amp; Future Directions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58309" y="3729633"/>
            <a:ext cx="4262914" cy="216575"/>
          </a:xfrm>
          <a:prstGeom prst="roundRect">
            <a:avLst>
              <a:gd name="adj" fmla="val 90036"/>
            </a:avLst>
          </a:prstGeom>
          <a:solidFill>
            <a:srgbClr val="EEEFF5"/>
          </a:solidFill>
          <a:ln/>
          <a:effectLst>
            <a:outerShdw blurRad="53340" dist="26670" dir="13500000" algn="bl" rotWithShape="0">
              <a:srgbClr val="FFFFFF">
                <a:alpha val="70000"/>
              </a:srgbClr>
            </a:outerShdw>
          </a:effectLst>
        </p:spPr>
      </p:sp>
      <p:sp>
        <p:nvSpPr>
          <p:cNvPr id="4" name="Text 2"/>
          <p:cNvSpPr/>
          <p:nvPr/>
        </p:nvSpPr>
        <p:spPr>
          <a:xfrm>
            <a:off x="974884" y="4162782"/>
            <a:ext cx="326993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Project Accomplishments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974884" y="4648914"/>
            <a:ext cx="3829764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Successfully completed EDA, identified key feature relationships, and applied machine learning models for medication prediction.</a:t>
            </a:r>
            <a:endParaRPr lang="en-US" sz="1700" dirty="0"/>
          </a:p>
        </p:txBody>
      </p:sp>
      <p:sp>
        <p:nvSpPr>
          <p:cNvPr id="6" name="Shape 4"/>
          <p:cNvSpPr/>
          <p:nvPr/>
        </p:nvSpPr>
        <p:spPr>
          <a:xfrm>
            <a:off x="5183624" y="3404592"/>
            <a:ext cx="4263033" cy="216575"/>
          </a:xfrm>
          <a:prstGeom prst="roundRect">
            <a:avLst>
              <a:gd name="adj" fmla="val 90036"/>
            </a:avLst>
          </a:prstGeom>
          <a:solidFill>
            <a:srgbClr val="EEEFF5"/>
          </a:solidFill>
          <a:ln/>
          <a:effectLst>
            <a:outerShdw blurRad="53340" dist="26670" dir="13500000" algn="bl" rotWithShape="0">
              <a:srgbClr val="FFFFFF">
                <a:alpha val="70000"/>
              </a:srgbClr>
            </a:outerShdw>
          </a:effectLst>
        </p:spPr>
      </p:sp>
      <p:sp>
        <p:nvSpPr>
          <p:cNvPr id="7" name="Text 5"/>
          <p:cNvSpPr/>
          <p:nvPr/>
        </p:nvSpPr>
        <p:spPr>
          <a:xfrm>
            <a:off x="5400199" y="3837742"/>
            <a:ext cx="306788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Valuable Insights Gained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5400199" y="4323874"/>
            <a:ext cx="3829883" cy="1733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Insights into OCD patient demographics, symptom patterns, and the influencing factors behind medication decisions were generated.</a:t>
            </a:r>
            <a:endParaRPr lang="en-US" sz="1700" dirty="0"/>
          </a:p>
        </p:txBody>
      </p:sp>
      <p:sp>
        <p:nvSpPr>
          <p:cNvPr id="9" name="Shape 7"/>
          <p:cNvSpPr/>
          <p:nvPr/>
        </p:nvSpPr>
        <p:spPr>
          <a:xfrm>
            <a:off x="9609058" y="3079671"/>
            <a:ext cx="4263033" cy="216575"/>
          </a:xfrm>
          <a:prstGeom prst="roundRect">
            <a:avLst>
              <a:gd name="adj" fmla="val 90036"/>
            </a:avLst>
          </a:prstGeom>
          <a:solidFill>
            <a:srgbClr val="EEEFF5"/>
          </a:solidFill>
          <a:ln/>
          <a:effectLst>
            <a:outerShdw blurRad="53340" dist="26670" dir="13500000" algn="bl" rotWithShape="0">
              <a:srgbClr val="FFFFFF">
                <a:alpha val="70000"/>
              </a:srgbClr>
            </a:outerShdw>
          </a:effectLst>
        </p:spPr>
      </p:sp>
      <p:sp>
        <p:nvSpPr>
          <p:cNvPr id="10" name="Text 8"/>
          <p:cNvSpPr/>
          <p:nvPr/>
        </p:nvSpPr>
        <p:spPr>
          <a:xfrm>
            <a:off x="9825633" y="3512820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Future Scope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9825633" y="3998952"/>
            <a:ext cx="3829883" cy="20802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Future work will focus on improving model accuracy through deep learning, leveraging NLP for textual diagnostic data, and exploring more advanced feature engineering techniques.</a:t>
            </a:r>
            <a:endParaRPr lang="en-US" sz="17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2189798"/>
            <a:ext cx="7627382" cy="21381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Unveiling Insights: A Data-Driven Approach to OCD Research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58309" y="4652843"/>
            <a:ext cx="7627382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This presentation outlines our data-driven approach to understanding Obsessive-Compulsive Disorder (OCD) using a comprehensive patient dataset. We aim to explore demographic and clinical relationships and predict medication usage through machine learning.</a:t>
            </a:r>
            <a:endParaRPr lang="en-US" sz="17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2389942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Research Objectives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58309" y="3535918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EEEFF5"/>
          </a:solidFill>
          <a:ln/>
          <a:effectLst>
            <a:outerShdw blurRad="53340" dist="26670" dir="13500000" algn="bl" rotWithShape="0">
              <a:srgbClr val="FFFFFF">
                <a:alpha val="70000"/>
              </a:srgbClr>
            </a:outerShdw>
          </a:effectLst>
        </p:spPr>
      </p:sp>
      <p:sp>
        <p:nvSpPr>
          <p:cNvPr id="4" name="Text 2"/>
          <p:cNvSpPr/>
          <p:nvPr/>
        </p:nvSpPr>
        <p:spPr>
          <a:xfrm>
            <a:off x="1462326" y="3610332"/>
            <a:ext cx="3486745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Perform Exploratory Data Analysis (EDA)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462326" y="4452699"/>
            <a:ext cx="3486745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Conduct an in-depth EDA on the OCD patient dataset to uncover initial patterns and data quality issues.</a:t>
            </a:r>
            <a:endParaRPr lang="en-US" sz="1700" dirty="0"/>
          </a:p>
        </p:txBody>
      </p:sp>
      <p:sp>
        <p:nvSpPr>
          <p:cNvPr id="6" name="Shape 4"/>
          <p:cNvSpPr/>
          <p:nvPr/>
        </p:nvSpPr>
        <p:spPr>
          <a:xfrm>
            <a:off x="5219819" y="3535918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EEEFF5"/>
          </a:solidFill>
          <a:ln/>
          <a:effectLst>
            <a:outerShdw blurRad="53340" dist="26670" dir="13500000" algn="bl" rotWithShape="0">
              <a:srgbClr val="FFFFFF">
                <a:alpha val="70000"/>
              </a:srgbClr>
            </a:outerShdw>
          </a:effectLst>
        </p:spPr>
      </p:sp>
      <p:sp>
        <p:nvSpPr>
          <p:cNvPr id="7" name="Text 5"/>
          <p:cNvSpPr/>
          <p:nvPr/>
        </p:nvSpPr>
        <p:spPr>
          <a:xfrm>
            <a:off x="5923836" y="3610332"/>
            <a:ext cx="3251121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Understand Relationships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5923836" y="4096464"/>
            <a:ext cx="3486745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Analyze correlations between demographic factors, clinical outcomes, and symptom presentations.</a:t>
            </a:r>
            <a:endParaRPr lang="en-US" sz="1700" dirty="0"/>
          </a:p>
        </p:txBody>
      </p:sp>
      <p:sp>
        <p:nvSpPr>
          <p:cNvPr id="9" name="Shape 7"/>
          <p:cNvSpPr/>
          <p:nvPr/>
        </p:nvSpPr>
        <p:spPr>
          <a:xfrm>
            <a:off x="9681329" y="3535918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EEEFF5"/>
          </a:solidFill>
          <a:ln/>
          <a:effectLst>
            <a:outerShdw blurRad="53340" dist="26670" dir="13500000" algn="bl" rotWithShape="0">
              <a:srgbClr val="FFFFFF">
                <a:alpha val="70000"/>
              </a:srgbClr>
            </a:outerShdw>
          </a:effectLst>
        </p:spPr>
      </p:sp>
      <p:sp>
        <p:nvSpPr>
          <p:cNvPr id="10" name="Text 8"/>
          <p:cNvSpPr/>
          <p:nvPr/>
        </p:nvSpPr>
        <p:spPr>
          <a:xfrm>
            <a:off x="10385346" y="3610332"/>
            <a:ext cx="2908221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Predict Medication Use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10385346" y="4096464"/>
            <a:ext cx="3486745" cy="1733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Apply and evaluate various machine learning models to predict medication usage based on patient characteristics.</a:t>
            </a:r>
            <a:endParaRPr lang="en-US" sz="17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8543" y="572453"/>
            <a:ext cx="3560921" cy="4450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00"/>
              </a:lnSpc>
              <a:buNone/>
            </a:pPr>
            <a:r>
              <a:rPr lang="en-US" sz="280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Dataset Overview</a:t>
            </a:r>
            <a:endParaRPr lang="en-US" sz="28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543" y="1372553"/>
            <a:ext cx="6421636" cy="642163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487841" y="1342073"/>
            <a:ext cx="6421636" cy="2165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050" b="1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Patient Records:</a:t>
            </a:r>
            <a:r>
              <a:rPr lang="en-US" sz="10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1500 anonymized OCD patient records.</a:t>
            </a:r>
            <a:endParaRPr lang="en-US" sz="1050" dirty="0"/>
          </a:p>
        </p:txBody>
      </p:sp>
      <p:sp>
        <p:nvSpPr>
          <p:cNvPr id="5" name="Text 2"/>
          <p:cNvSpPr/>
          <p:nvPr/>
        </p:nvSpPr>
        <p:spPr>
          <a:xfrm>
            <a:off x="7487841" y="1605915"/>
            <a:ext cx="6421636" cy="2165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050" b="1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Demographics:</a:t>
            </a:r>
            <a:r>
              <a:rPr lang="en-US" sz="10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Includes Age, Gender, Ethnicity, Marital Status, and Education Level.</a:t>
            </a:r>
            <a:endParaRPr lang="en-US" sz="1050" dirty="0"/>
          </a:p>
        </p:txBody>
      </p:sp>
      <p:sp>
        <p:nvSpPr>
          <p:cNvPr id="6" name="Text 3"/>
          <p:cNvSpPr/>
          <p:nvPr/>
        </p:nvSpPr>
        <p:spPr>
          <a:xfrm>
            <a:off x="7487841" y="1869758"/>
            <a:ext cx="6421636" cy="4331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050" b="1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Clinical Information:</a:t>
            </a:r>
            <a:r>
              <a:rPr lang="en-US" sz="10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Y-BOCS scores (Yale-Brown Obsessive Compulsive Scale), primary and comorbid diagnoses, medication history, and symptom duration.</a:t>
            </a:r>
            <a:endParaRPr lang="en-US" sz="1050" dirty="0"/>
          </a:p>
        </p:txBody>
      </p:sp>
      <p:sp>
        <p:nvSpPr>
          <p:cNvPr id="7" name="Text 4"/>
          <p:cNvSpPr/>
          <p:nvPr/>
        </p:nvSpPr>
        <p:spPr>
          <a:xfrm>
            <a:off x="7487841" y="2350175"/>
            <a:ext cx="6421636" cy="2165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050" b="1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Data Richness:</a:t>
            </a:r>
            <a:r>
              <a:rPr lang="en-US" sz="10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Provides a holistic view of patient profiles for comprehensive analysis.</a:t>
            </a:r>
            <a:endParaRPr lang="en-US" sz="10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579959"/>
            <a:ext cx="5721310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Initial Data Exploration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2725936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Our initial steps involved robust data integrity checks and feature profiling to prepare for in-depth analysis.</a:t>
            </a:r>
            <a:endParaRPr lang="en-US" sz="1700" dirty="0"/>
          </a:p>
        </p:txBody>
      </p:sp>
      <p:sp>
        <p:nvSpPr>
          <p:cNvPr id="4" name="Shape 2"/>
          <p:cNvSpPr/>
          <p:nvPr/>
        </p:nvSpPr>
        <p:spPr>
          <a:xfrm>
            <a:off x="758309" y="3641288"/>
            <a:ext cx="4226838" cy="3008352"/>
          </a:xfrm>
          <a:prstGeom prst="roundRect">
            <a:avLst>
              <a:gd name="adj" fmla="val 4863"/>
            </a:avLst>
          </a:prstGeom>
          <a:solidFill>
            <a:srgbClr val="EEEFF5"/>
          </a:solidFill>
          <a:ln/>
          <a:effectLst>
            <a:outerShdw blurRad="53340" dist="26670" dir="13500000" algn="bl" rotWithShape="0">
              <a:srgbClr val="FFFFFF">
                <a:alpha val="70000"/>
              </a:srgbClr>
            </a:outerShdw>
          </a:effectLst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309" y="3610808"/>
            <a:ext cx="4226838" cy="121920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6687" y="3316367"/>
            <a:ext cx="649962" cy="649962"/>
          </a:xfrm>
          <a:prstGeom prst="rect">
            <a:avLst/>
          </a:prstGeom>
        </p:spPr>
      </p:pic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41712" y="3478887"/>
            <a:ext cx="259913" cy="32492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005364" y="4182904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Data Quality Checks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1005364" y="4669036"/>
            <a:ext cx="3732728" cy="1733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Thoroughly inspected for null values, inconsistent data types, and performed basic statistical summaries to understand data distribution.</a:t>
            </a:r>
            <a:endParaRPr lang="en-US" sz="1700" dirty="0"/>
          </a:p>
        </p:txBody>
      </p:sp>
      <p:sp>
        <p:nvSpPr>
          <p:cNvPr id="10" name="Shape 5"/>
          <p:cNvSpPr/>
          <p:nvPr/>
        </p:nvSpPr>
        <p:spPr>
          <a:xfrm>
            <a:off x="5201722" y="3641288"/>
            <a:ext cx="4226838" cy="3008352"/>
          </a:xfrm>
          <a:prstGeom prst="roundRect">
            <a:avLst>
              <a:gd name="adj" fmla="val 4863"/>
            </a:avLst>
          </a:prstGeom>
          <a:solidFill>
            <a:srgbClr val="EEEFF5"/>
          </a:solidFill>
          <a:ln/>
          <a:effectLst>
            <a:outerShdw blurRad="53340" dist="26670" dir="13500000" algn="bl" rotWithShape="0">
              <a:srgbClr val="FFFFFF">
                <a:alpha val="70000"/>
              </a:srgbClr>
            </a:outerShdw>
          </a:effectLst>
        </p:spPr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1722" y="3610808"/>
            <a:ext cx="4226838" cy="121920"/>
          </a:xfrm>
          <a:prstGeom prst="rect">
            <a:avLst/>
          </a:prstGeom>
        </p:spPr>
      </p:pic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0100" y="3316367"/>
            <a:ext cx="649962" cy="649962"/>
          </a:xfrm>
          <a:prstGeom prst="rect">
            <a:avLst/>
          </a:prstGeom>
        </p:spPr>
      </p:pic>
      <p:pic>
        <p:nvPicPr>
          <p:cNvPr id="13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85124" y="3478887"/>
            <a:ext cx="259913" cy="324922"/>
          </a:xfrm>
          <a:prstGeom prst="rect">
            <a:avLst/>
          </a:prstGeom>
        </p:spPr>
      </p:pic>
      <p:sp>
        <p:nvSpPr>
          <p:cNvPr id="14" name="Text 6"/>
          <p:cNvSpPr/>
          <p:nvPr/>
        </p:nvSpPr>
        <p:spPr>
          <a:xfrm>
            <a:off x="5448776" y="4182904"/>
            <a:ext cx="3368278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Missing Value Visualization</a:t>
            </a:r>
            <a:endParaRPr lang="en-US" sz="2200" dirty="0"/>
          </a:p>
        </p:txBody>
      </p:sp>
      <p:sp>
        <p:nvSpPr>
          <p:cNvPr id="15" name="Text 7"/>
          <p:cNvSpPr/>
          <p:nvPr/>
        </p:nvSpPr>
        <p:spPr>
          <a:xfrm>
            <a:off x="5448776" y="4669036"/>
            <a:ext cx="3732728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Utilized a heatmap to visually represent missing values, identifying patterns and potential data entry issues.</a:t>
            </a:r>
            <a:endParaRPr lang="en-US" sz="1700" dirty="0"/>
          </a:p>
        </p:txBody>
      </p:sp>
      <p:sp>
        <p:nvSpPr>
          <p:cNvPr id="16" name="Shape 8"/>
          <p:cNvSpPr/>
          <p:nvPr/>
        </p:nvSpPr>
        <p:spPr>
          <a:xfrm>
            <a:off x="9645134" y="3641288"/>
            <a:ext cx="4226957" cy="3008352"/>
          </a:xfrm>
          <a:prstGeom prst="roundRect">
            <a:avLst>
              <a:gd name="adj" fmla="val 4863"/>
            </a:avLst>
          </a:prstGeom>
          <a:solidFill>
            <a:srgbClr val="EEEFF5"/>
          </a:solidFill>
          <a:ln/>
          <a:effectLst>
            <a:outerShdw blurRad="53340" dist="26670" dir="13500000" algn="bl" rotWithShape="0">
              <a:srgbClr val="FFFFFF">
                <a:alpha val="70000"/>
              </a:srgbClr>
            </a:outerShdw>
          </a:effectLst>
        </p:spPr>
      </p:sp>
      <p:pic>
        <p:nvPicPr>
          <p:cNvPr id="17" name="Image 6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5134" y="3610808"/>
            <a:ext cx="4226957" cy="121920"/>
          </a:xfrm>
          <a:prstGeom prst="rect">
            <a:avLst/>
          </a:prstGeom>
        </p:spPr>
      </p:pic>
      <p:pic>
        <p:nvPicPr>
          <p:cNvPr id="18" name="Image 7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3631" y="3316367"/>
            <a:ext cx="649962" cy="649962"/>
          </a:xfrm>
          <a:prstGeom prst="rect">
            <a:avLst/>
          </a:prstGeom>
        </p:spPr>
      </p:pic>
      <p:pic>
        <p:nvPicPr>
          <p:cNvPr id="19" name="Image 8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628656" y="3478887"/>
            <a:ext cx="259913" cy="324922"/>
          </a:xfrm>
          <a:prstGeom prst="rect">
            <a:avLst/>
          </a:prstGeom>
        </p:spPr>
      </p:pic>
      <p:sp>
        <p:nvSpPr>
          <p:cNvPr id="20" name="Text 9"/>
          <p:cNvSpPr/>
          <p:nvPr/>
        </p:nvSpPr>
        <p:spPr>
          <a:xfrm>
            <a:off x="9892189" y="4182904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Feature Identification</a:t>
            </a:r>
            <a:endParaRPr lang="en-US" sz="2200" dirty="0"/>
          </a:p>
        </p:txBody>
      </p:sp>
      <p:sp>
        <p:nvSpPr>
          <p:cNvPr id="21" name="Text 10"/>
          <p:cNvSpPr/>
          <p:nvPr/>
        </p:nvSpPr>
        <p:spPr>
          <a:xfrm>
            <a:off x="9892189" y="4669036"/>
            <a:ext cx="3732848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Categorized features into numerical and categorical types to apply appropriate analytical methods for each.</a:t>
            </a:r>
            <a:endParaRPr lang="en-US" sz="17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748" y="2272784"/>
            <a:ext cx="4944785" cy="3683913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244709" y="2902506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Missing Data Heatmap</a:t>
            </a:r>
            <a:endParaRPr lang="en-US" sz="4450" dirty="0"/>
          </a:p>
        </p:txBody>
      </p:sp>
      <p:sp>
        <p:nvSpPr>
          <p:cNvPr id="5" name="Text 1"/>
          <p:cNvSpPr/>
          <p:nvPr/>
        </p:nvSpPr>
        <p:spPr>
          <a:xfrm>
            <a:off x="6244709" y="3940135"/>
            <a:ext cx="7627382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heatmap clearly visualizes the distribution of missing data across our dataset. Darker areas indicate a higher prevalence of missing values, guiding our data imputation and cleaning strategies. This step was crucial for ensuring the reliability of subsequent analyses.</a:t>
            </a:r>
            <a:endParaRPr lang="en-US" sz="17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291233"/>
            <a:ext cx="7674293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Feature Importance (XGBoost)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2437209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XGBoost analysis revealed key features influencing medication decisions in OCD patients.</a:t>
            </a:r>
            <a:endParaRPr lang="en-US" sz="1700" dirty="0"/>
          </a:p>
        </p:txBody>
      </p:sp>
      <p:sp>
        <p:nvSpPr>
          <p:cNvPr id="4" name="Shape 2"/>
          <p:cNvSpPr/>
          <p:nvPr/>
        </p:nvSpPr>
        <p:spPr>
          <a:xfrm>
            <a:off x="758309" y="3027640"/>
            <a:ext cx="6448544" cy="1673662"/>
          </a:xfrm>
          <a:prstGeom prst="roundRect">
            <a:avLst>
              <a:gd name="adj" fmla="val 8742"/>
            </a:avLst>
          </a:prstGeom>
          <a:solidFill>
            <a:srgbClr val="EEEFF5"/>
          </a:solidFill>
          <a:ln w="30480">
            <a:solidFill>
              <a:srgbClr val="C1C3D0"/>
            </a:solidFill>
            <a:prstDash val="solid"/>
          </a:ln>
          <a:effectLst>
            <a:outerShdw blurRad="53340" dist="26670" dir="13500000" algn="bl" rotWithShape="0">
              <a:srgbClr val="FFFFFF">
                <a:alpha val="70000"/>
              </a:srgbClr>
            </a:outerShdw>
          </a:effectLst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829" y="3027640"/>
            <a:ext cx="121920" cy="1673662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96804" y="3274695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Duration of Symptoms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96804" y="3760827"/>
            <a:ext cx="5862995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longest-standing and most impactful predictor, indicating chronic symptomology is a strong factor.</a:t>
            </a:r>
            <a:endParaRPr lang="en-US" sz="1700" dirty="0"/>
          </a:p>
        </p:txBody>
      </p:sp>
      <p:sp>
        <p:nvSpPr>
          <p:cNvPr id="8" name="Shape 5"/>
          <p:cNvSpPr/>
          <p:nvPr/>
        </p:nvSpPr>
        <p:spPr>
          <a:xfrm>
            <a:off x="7423428" y="3027640"/>
            <a:ext cx="6448663" cy="1673662"/>
          </a:xfrm>
          <a:prstGeom prst="roundRect">
            <a:avLst>
              <a:gd name="adj" fmla="val 8742"/>
            </a:avLst>
          </a:prstGeom>
          <a:solidFill>
            <a:srgbClr val="EEEFF5"/>
          </a:solidFill>
          <a:ln w="30480">
            <a:solidFill>
              <a:srgbClr val="C1C3D0"/>
            </a:solidFill>
            <a:prstDash val="solid"/>
          </a:ln>
          <a:effectLst>
            <a:outerShdw blurRad="53340" dist="26670" dir="13500000" algn="bl" rotWithShape="0">
              <a:srgbClr val="FFFFFF">
                <a:alpha val="70000"/>
              </a:srgbClr>
            </a:outerShdw>
          </a:effectLst>
        </p:spPr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2948" y="3027640"/>
            <a:ext cx="121920" cy="1673662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7761923" y="3274695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Age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7761923" y="3760827"/>
            <a:ext cx="5863114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Patient age plays a significant role, potentially reflecting disease progression or treatment history.</a:t>
            </a:r>
            <a:endParaRPr lang="en-US" sz="1700" dirty="0"/>
          </a:p>
        </p:txBody>
      </p:sp>
      <p:sp>
        <p:nvSpPr>
          <p:cNvPr id="12" name="Shape 8"/>
          <p:cNvSpPr/>
          <p:nvPr/>
        </p:nvSpPr>
        <p:spPr>
          <a:xfrm>
            <a:off x="758309" y="4917877"/>
            <a:ext cx="6448544" cy="2020372"/>
          </a:xfrm>
          <a:prstGeom prst="roundRect">
            <a:avLst>
              <a:gd name="adj" fmla="val 7241"/>
            </a:avLst>
          </a:prstGeom>
          <a:solidFill>
            <a:srgbClr val="EEEFF5"/>
          </a:solidFill>
          <a:ln w="30480">
            <a:solidFill>
              <a:srgbClr val="C1C3D0"/>
            </a:solidFill>
            <a:prstDash val="solid"/>
          </a:ln>
          <a:effectLst>
            <a:outerShdw blurRad="53340" dist="26670" dir="13500000" algn="bl" rotWithShape="0">
              <a:srgbClr val="FFFFFF">
                <a:alpha val="70000"/>
              </a:srgbClr>
            </a:outerShdw>
          </a:effectLst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829" y="4917877"/>
            <a:ext cx="121920" cy="2020372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1096804" y="5164931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Education Level</a:t>
            </a:r>
            <a:endParaRPr lang="en-US" sz="2200" dirty="0"/>
          </a:p>
        </p:txBody>
      </p:sp>
      <p:sp>
        <p:nvSpPr>
          <p:cNvPr id="15" name="Text 10"/>
          <p:cNvSpPr/>
          <p:nvPr/>
        </p:nvSpPr>
        <p:spPr>
          <a:xfrm>
            <a:off x="1096804" y="5651063"/>
            <a:ext cx="5862995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Education level emerged as an important feature, possibly influencing health literacy or access to care.</a:t>
            </a:r>
            <a:endParaRPr lang="en-US" sz="1700" dirty="0"/>
          </a:p>
        </p:txBody>
      </p:sp>
      <p:sp>
        <p:nvSpPr>
          <p:cNvPr id="16" name="Shape 11"/>
          <p:cNvSpPr/>
          <p:nvPr/>
        </p:nvSpPr>
        <p:spPr>
          <a:xfrm>
            <a:off x="7423428" y="4917877"/>
            <a:ext cx="6448663" cy="2020372"/>
          </a:xfrm>
          <a:prstGeom prst="roundRect">
            <a:avLst>
              <a:gd name="adj" fmla="val 7241"/>
            </a:avLst>
          </a:prstGeom>
          <a:solidFill>
            <a:srgbClr val="EEEFF5"/>
          </a:solidFill>
          <a:ln w="30480">
            <a:solidFill>
              <a:srgbClr val="C1C3D0"/>
            </a:solidFill>
            <a:prstDash val="solid"/>
          </a:ln>
          <a:effectLst>
            <a:outerShdw blurRad="53340" dist="26670" dir="13500000" algn="bl" rotWithShape="0">
              <a:srgbClr val="FFFFFF">
                <a:alpha val="70000"/>
              </a:srgbClr>
            </a:outerShdw>
          </a:effectLst>
        </p:spPr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2948" y="4917877"/>
            <a:ext cx="121920" cy="2020372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7761923" y="5164931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Family History</a:t>
            </a:r>
            <a:endParaRPr lang="en-US" sz="2200" dirty="0"/>
          </a:p>
        </p:txBody>
      </p:sp>
      <p:sp>
        <p:nvSpPr>
          <p:cNvPr id="19" name="Text 13"/>
          <p:cNvSpPr/>
          <p:nvPr/>
        </p:nvSpPr>
        <p:spPr>
          <a:xfrm>
            <a:off x="7761923" y="5651063"/>
            <a:ext cx="5863114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 strong indicator, suggesting genetic or environmental predispositions impact medication choices.</a:t>
            </a:r>
            <a:endParaRPr lang="en-US" sz="17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29709" y="416243"/>
            <a:ext cx="3983593" cy="4979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0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Correlation Matrix</a:t>
            </a:r>
            <a:endParaRPr lang="en-US" sz="31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709" y="1311474"/>
            <a:ext cx="7994809" cy="650188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808873" y="1277422"/>
            <a:ext cx="5206722" cy="124034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correlation matrix provides a visual summary of relationships among numerical features in the dataset.</a:t>
            </a:r>
            <a:endParaRPr lang="en-US" dirty="0"/>
          </a:p>
        </p:txBody>
      </p:sp>
      <p:sp>
        <p:nvSpPr>
          <p:cNvPr id="5" name="Text 2"/>
          <p:cNvSpPr/>
          <p:nvPr/>
        </p:nvSpPr>
        <p:spPr>
          <a:xfrm>
            <a:off x="8808873" y="2701903"/>
            <a:ext cx="5206722" cy="1860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b="1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Y-BOCS Scores:</a:t>
            </a:r>
            <a:r>
              <a:rPr lang="en-US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A strong positive correlation was observed between Y-BOCS Obsession and Compulsion scores, as expected, indicating their intertwined nature.</a:t>
            </a:r>
            <a:endParaRPr lang="en-US" dirty="0"/>
          </a:p>
        </p:txBody>
      </p:sp>
      <p:sp>
        <p:nvSpPr>
          <p:cNvPr id="6" name="Text 3"/>
          <p:cNvSpPr/>
          <p:nvPr/>
        </p:nvSpPr>
        <p:spPr>
          <a:xfrm>
            <a:off x="8808873" y="4781580"/>
            <a:ext cx="5206722" cy="1860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b="1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Symptom Duration:</a:t>
            </a:r>
            <a:r>
              <a:rPr lang="en-US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Moderate correlations with Y-BOCS scores suggest that longer symptom duration may be associated with increased severity.</a:t>
            </a:r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660208"/>
            <a:ext cx="8408075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Machine Learning Models Applied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2806184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We deployed a suite of diverse machine learning models to predict medication classification.</a:t>
            </a:r>
            <a:endParaRPr lang="en-US" sz="17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309" y="3396615"/>
            <a:ext cx="4371261" cy="866537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974884" y="447972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Individual Models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974884" y="4965859"/>
            <a:ext cx="3938111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SVC, Logistic Regression, XGBoost, Random Forest, and LightGBM were individually trained and evaluated.</a:t>
            </a:r>
            <a:endParaRPr lang="en-US" sz="170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9570" y="3396615"/>
            <a:ext cx="4371261" cy="866537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346144" y="447972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Ensemble Approach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5346144" y="4965859"/>
            <a:ext cx="3938111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 VotingClassifier was implemented to combine the strengths of multiple models, aiming for improved robustness.</a:t>
            </a:r>
            <a:endParaRPr lang="en-US" sz="170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00830" y="3396615"/>
            <a:ext cx="4371261" cy="866537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9717405" y="447972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Target Variable</a:t>
            </a:r>
            <a:endParaRPr lang="en-US" sz="2200" dirty="0"/>
          </a:p>
        </p:txBody>
      </p:sp>
      <p:sp>
        <p:nvSpPr>
          <p:cNvPr id="12" name="Text 7"/>
          <p:cNvSpPr/>
          <p:nvPr/>
        </p:nvSpPr>
        <p:spPr>
          <a:xfrm>
            <a:off x="9717405" y="4965859"/>
            <a:ext cx="3938111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primary objective was the classification of medication use (e.g., presence or type of medication).</a:t>
            </a:r>
            <a:endParaRPr lang="en-US" sz="17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155</TotalTime>
  <Words>730</Words>
  <Application>Microsoft Office PowerPoint</Application>
  <PresentationFormat>Custom</PresentationFormat>
  <Paragraphs>75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Barlow Bold</vt:lpstr>
      <vt:lpstr>Arial</vt:lpstr>
      <vt:lpstr>Montserrat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Md Afrid</cp:lastModifiedBy>
  <cp:revision>2</cp:revision>
  <dcterms:created xsi:type="dcterms:W3CDTF">2025-07-24T10:06:18Z</dcterms:created>
  <dcterms:modified xsi:type="dcterms:W3CDTF">2025-07-24T12:42:29Z</dcterms:modified>
</cp:coreProperties>
</file>